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75" r:id="rId6"/>
    <p:sldId id="265" r:id="rId7"/>
    <p:sldId id="268" r:id="rId8"/>
    <p:sldId id="261" r:id="rId9"/>
    <p:sldId id="276" r:id="rId10"/>
    <p:sldId id="267" r:id="rId11"/>
    <p:sldId id="266" r:id="rId12"/>
    <p:sldId id="262" r:id="rId13"/>
    <p:sldId id="263" r:id="rId14"/>
    <p:sldId id="277" r:id="rId15"/>
    <p:sldId id="271" r:id="rId16"/>
    <p:sldId id="264" r:id="rId17"/>
    <p:sldId id="273" r:id="rId18"/>
    <p:sldId id="272" r:id="rId19"/>
    <p:sldId id="270" r:id="rId20"/>
    <p:sldId id="27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18591-4BA2-4EEA-AB4E-2449231BD801}" type="datetimeFigureOut">
              <a:rPr lang="en-GB" smtClean="0"/>
              <a:pPr/>
              <a:t>09/10/2019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6D68E1-C96C-46F6-9462-78F72F72E85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769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D68E1-C96C-46F6-9462-78F72F72E855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D68E1-C96C-46F6-9462-78F72F72E855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D68E1-C96C-46F6-9462-78F72F72E855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D68E1-C96C-46F6-9462-78F72F72E855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D68E1-C96C-46F6-9462-78F72F72E855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D68E1-C96C-46F6-9462-78F72F72E855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82421E9-E11F-4D88-9E64-0E2A5DFA8DBE}" type="datetimeFigureOut">
              <a:rPr lang="en-GB" smtClean="0"/>
              <a:pPr/>
              <a:t>09/10/2019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82421E9-E11F-4D88-9E64-0E2A5DFA8DBE}" type="datetimeFigureOut">
              <a:rPr lang="en-GB" smtClean="0"/>
              <a:pPr/>
              <a:t>09/10/2019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82421E9-E11F-4D88-9E64-0E2A5DFA8DBE}" type="datetimeFigureOut">
              <a:rPr lang="en-GB" smtClean="0"/>
              <a:pPr/>
              <a:t>09/10/2019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GB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09/10/2019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09/10/2019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82421E9-E11F-4D88-9E64-0E2A5DFA8DBE}" type="datetimeFigureOut">
              <a:rPr lang="en-GB" smtClean="0"/>
              <a:pPr/>
              <a:t>09/10/2019</a:t>
            </a:fld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09/10/2019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82421E9-E11F-4D88-9E64-0E2A5DFA8DBE}" type="datetimeFigureOut">
              <a:rPr lang="en-GB" smtClean="0"/>
              <a:pPr/>
              <a:t>09/10/2019</a:t>
            </a:fld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82421E9-E11F-4D88-9E64-0E2A5DFA8DBE}" type="datetimeFigureOut">
              <a:rPr lang="en-GB" smtClean="0"/>
              <a:pPr/>
              <a:t>09/10/2019</a:t>
            </a:fld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09/10/2019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09/10/2019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82421E9-E11F-4D88-9E64-0E2A5DFA8DBE}" type="datetimeFigureOut">
              <a:rPr lang="en-GB" smtClean="0"/>
              <a:pPr/>
              <a:t>09/10/2019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35696" y="332656"/>
            <a:ext cx="7308304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Phonics Workshop</a:t>
            </a:r>
            <a:endParaRPr lang="en-US" sz="8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95736" y="3140968"/>
            <a:ext cx="59766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>
                <a:latin typeface="Comic Sans MS" pitchFamily="66" charset="0"/>
              </a:rPr>
              <a:t>8.10.19</a:t>
            </a:r>
            <a:endParaRPr lang="en-GB" sz="4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1196752"/>
            <a:ext cx="7704856" cy="3704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3200" dirty="0" smtClean="0">
                <a:latin typeface="Comic Sans MS" pitchFamily="66" charset="0"/>
              </a:rPr>
              <a:t>In school, we follow the Letters and Sounds programme. Letters and Sounds is a phonics resource published by the Department for Education and Skills which consists of six phases.</a:t>
            </a:r>
            <a:endParaRPr lang="en-GB" sz="3200" dirty="0"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188640"/>
            <a:ext cx="7704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2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sz="6000" dirty="0" smtClean="0">
                <a:latin typeface="Comic Sans MS" pitchFamily="66" charset="0"/>
              </a:rPr>
              <a:t>Phase 1</a:t>
            </a:r>
            <a:endParaRPr lang="en-GB" sz="6000" dirty="0">
              <a:latin typeface="Comic Sans MS" pitchFamily="66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GB" sz="3500" dirty="0" smtClean="0">
                <a:latin typeface="Comic Sans MS" pitchFamily="66" charset="0"/>
              </a:rPr>
              <a:t>There are 7 aspects with 3 strands.</a:t>
            </a:r>
          </a:p>
          <a:p>
            <a:pPr>
              <a:lnSpc>
                <a:spcPct val="150000"/>
              </a:lnSpc>
            </a:pPr>
            <a:r>
              <a:rPr lang="en-GB" sz="3500" dirty="0" smtClean="0">
                <a:latin typeface="Comic Sans MS" pitchFamily="66" charset="0"/>
              </a:rPr>
              <a:t>A1 – Environmental</a:t>
            </a:r>
          </a:p>
          <a:p>
            <a:pPr>
              <a:lnSpc>
                <a:spcPct val="150000"/>
              </a:lnSpc>
            </a:pPr>
            <a:r>
              <a:rPr lang="en-GB" sz="3500" dirty="0" smtClean="0">
                <a:latin typeface="Comic Sans MS" pitchFamily="66" charset="0"/>
              </a:rPr>
              <a:t>A2 – Instrumental sounds</a:t>
            </a:r>
          </a:p>
          <a:p>
            <a:pPr>
              <a:lnSpc>
                <a:spcPct val="150000"/>
              </a:lnSpc>
            </a:pPr>
            <a:r>
              <a:rPr lang="en-GB" sz="3500" dirty="0" smtClean="0">
                <a:latin typeface="Comic Sans MS" pitchFamily="66" charset="0"/>
              </a:rPr>
              <a:t>A3 – Body Percussion</a:t>
            </a:r>
          </a:p>
          <a:p>
            <a:pPr>
              <a:lnSpc>
                <a:spcPct val="150000"/>
              </a:lnSpc>
            </a:pPr>
            <a:r>
              <a:rPr lang="en-GB" sz="3500" dirty="0" smtClean="0">
                <a:latin typeface="Comic Sans MS" pitchFamily="66" charset="0"/>
              </a:rPr>
              <a:t>A4 – Rhythm and rhyme</a:t>
            </a:r>
          </a:p>
          <a:p>
            <a:pPr>
              <a:lnSpc>
                <a:spcPct val="150000"/>
              </a:lnSpc>
            </a:pPr>
            <a:r>
              <a:rPr lang="en-GB" sz="3500" dirty="0" smtClean="0">
                <a:latin typeface="Comic Sans MS" pitchFamily="66" charset="0"/>
              </a:rPr>
              <a:t>A5 – Alliteration</a:t>
            </a:r>
          </a:p>
          <a:p>
            <a:pPr>
              <a:lnSpc>
                <a:spcPct val="150000"/>
              </a:lnSpc>
            </a:pPr>
            <a:r>
              <a:rPr lang="en-GB" sz="3500" dirty="0" smtClean="0">
                <a:latin typeface="Comic Sans MS" pitchFamily="66" charset="0"/>
              </a:rPr>
              <a:t>A6 – Voice sounds</a:t>
            </a:r>
          </a:p>
          <a:p>
            <a:pPr>
              <a:lnSpc>
                <a:spcPct val="150000"/>
              </a:lnSpc>
            </a:pPr>
            <a:r>
              <a:rPr lang="en-GB" sz="3500" dirty="0" smtClean="0">
                <a:latin typeface="Comic Sans MS" pitchFamily="66" charset="0"/>
              </a:rPr>
              <a:t>A7 – Oral blending and segmenting.</a:t>
            </a:r>
          </a:p>
          <a:p>
            <a:pPr lvl="1"/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GB" sz="6000" dirty="0" smtClean="0">
                <a:latin typeface="Comic Sans MS" pitchFamily="66" charset="0"/>
              </a:rPr>
              <a:t>Phase 2</a:t>
            </a:r>
            <a:endParaRPr lang="en-GB" sz="60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07504" y="980728"/>
            <a:ext cx="8496944" cy="4873752"/>
          </a:xfrm>
        </p:spPr>
        <p:txBody>
          <a:bodyPr>
            <a:noAutofit/>
          </a:bodyPr>
          <a:lstStyle/>
          <a:p>
            <a:r>
              <a:rPr lang="en-GB" sz="5400" b="1" dirty="0" smtClean="0">
                <a:latin typeface="Comic Sans MS" pitchFamily="66" charset="0"/>
              </a:rPr>
              <a:t>Set 1</a:t>
            </a:r>
            <a:r>
              <a:rPr lang="en-GB" sz="5400" dirty="0" smtClean="0">
                <a:latin typeface="Comic Sans MS" pitchFamily="66" charset="0"/>
              </a:rPr>
              <a:t>: s, a, t, p</a:t>
            </a:r>
          </a:p>
          <a:p>
            <a:r>
              <a:rPr lang="en-GB" sz="5400" b="1" dirty="0" smtClean="0">
                <a:latin typeface="Comic Sans MS" pitchFamily="66" charset="0"/>
              </a:rPr>
              <a:t>Set 2</a:t>
            </a:r>
            <a:r>
              <a:rPr lang="en-GB" sz="5400" dirty="0" smtClean="0">
                <a:latin typeface="Comic Sans MS" pitchFamily="66" charset="0"/>
              </a:rPr>
              <a:t>: </a:t>
            </a:r>
            <a:r>
              <a:rPr lang="en-GB" sz="5400" dirty="0" err="1" smtClean="0">
                <a:latin typeface="Comic Sans MS" pitchFamily="66" charset="0"/>
              </a:rPr>
              <a:t>i</a:t>
            </a:r>
            <a:r>
              <a:rPr lang="en-GB" sz="5400" dirty="0" smtClean="0">
                <a:latin typeface="Comic Sans MS" pitchFamily="66" charset="0"/>
              </a:rPr>
              <a:t>, n, m, d</a:t>
            </a:r>
          </a:p>
          <a:p>
            <a:r>
              <a:rPr lang="en-GB" sz="5400" b="1" dirty="0" smtClean="0">
                <a:latin typeface="Comic Sans MS" pitchFamily="66" charset="0"/>
              </a:rPr>
              <a:t>Set 3</a:t>
            </a:r>
            <a:r>
              <a:rPr lang="en-GB" sz="5400" dirty="0" smtClean="0">
                <a:latin typeface="Comic Sans MS" pitchFamily="66" charset="0"/>
              </a:rPr>
              <a:t>: g, o, c, k</a:t>
            </a:r>
          </a:p>
          <a:p>
            <a:r>
              <a:rPr lang="en-GB" sz="5400" b="1" dirty="0" smtClean="0">
                <a:latin typeface="Comic Sans MS" pitchFamily="66" charset="0"/>
              </a:rPr>
              <a:t>Set 4</a:t>
            </a:r>
            <a:r>
              <a:rPr lang="en-GB" sz="5400" dirty="0" smtClean="0">
                <a:latin typeface="Comic Sans MS" pitchFamily="66" charset="0"/>
              </a:rPr>
              <a:t>: ck, e, u, r</a:t>
            </a:r>
          </a:p>
          <a:p>
            <a:r>
              <a:rPr lang="en-GB" sz="5400" b="1" dirty="0" smtClean="0">
                <a:latin typeface="Comic Sans MS" pitchFamily="66" charset="0"/>
              </a:rPr>
              <a:t>Set 5</a:t>
            </a:r>
            <a:r>
              <a:rPr lang="en-GB" sz="5400" dirty="0" smtClean="0">
                <a:latin typeface="Comic Sans MS" pitchFamily="66" charset="0"/>
              </a:rPr>
              <a:t>: h, b, f, ff, l, </a:t>
            </a:r>
            <a:r>
              <a:rPr lang="en-GB" sz="5400" dirty="0" err="1" smtClean="0">
                <a:latin typeface="Comic Sans MS" pitchFamily="66" charset="0"/>
              </a:rPr>
              <a:t>ll</a:t>
            </a:r>
            <a:r>
              <a:rPr lang="en-GB" sz="5400" dirty="0" smtClean="0">
                <a:latin typeface="Comic Sans MS" pitchFamily="66" charset="0"/>
              </a:rPr>
              <a:t>, </a:t>
            </a:r>
            <a:r>
              <a:rPr lang="en-GB" sz="5400" dirty="0" err="1" smtClean="0">
                <a:latin typeface="Comic Sans MS" pitchFamily="66" charset="0"/>
              </a:rPr>
              <a:t>ss</a:t>
            </a:r>
            <a:endParaRPr lang="en-GB" sz="54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1560" y="404664"/>
            <a:ext cx="792088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latin typeface="Comic Sans MS" panose="030F0702030302020204" pitchFamily="66" charset="0"/>
              </a:rPr>
              <a:t>Throughout phase 2:</a:t>
            </a:r>
            <a:endParaRPr lang="en-GB" sz="32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Comic Sans MS" panose="030F0702030302020204" pitchFamily="66" charset="0"/>
              </a:rPr>
              <a:t>We work on initial, middle and end sounds in the words. – finding objects with certain sounds.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Comic Sans MS" panose="030F0702030302020204" pitchFamily="66" charset="0"/>
              </a:rPr>
              <a:t>We </a:t>
            </a:r>
            <a:r>
              <a:rPr lang="en-GB" sz="3200" dirty="0">
                <a:latin typeface="Comic Sans MS" panose="030F0702030302020204" pitchFamily="66" charset="0"/>
              </a:rPr>
              <a:t>consistently work on oral blending throughout phase 2</a:t>
            </a:r>
            <a:r>
              <a:rPr lang="en-GB" sz="3200" dirty="0" smtClean="0">
                <a:latin typeface="Comic Sans MS" panose="030F0702030302020204" pitchFamily="66" charset="0"/>
              </a:rPr>
              <a:t>. – Robot talk.</a:t>
            </a:r>
            <a:endParaRPr lang="en-GB" sz="32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Comic Sans MS" panose="030F0702030302020204" pitchFamily="66" charset="0"/>
              </a:rPr>
              <a:t>We introduce reading CVC words when we feel the children are ready</a:t>
            </a:r>
            <a:r>
              <a:rPr lang="en-GB" sz="3200" dirty="0" smtClean="0">
                <a:latin typeface="Comic Sans MS" panose="030F0702030302020204" pitchFamily="66" charset="0"/>
              </a:rPr>
              <a:t>. – Word cards/CVC matching games.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Comic Sans MS" panose="030F0702030302020204" pitchFamily="66" charset="0"/>
              </a:rPr>
              <a:t>We teach the children the tricky words.   </a:t>
            </a:r>
            <a:endParaRPr lang="en-GB" sz="32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Comic Sans MS" panose="030F0702030302020204" pitchFamily="66" charset="0"/>
              </a:rPr>
              <a:t>Spellings will be given when we feel your child is ready. </a:t>
            </a:r>
          </a:p>
        </p:txBody>
      </p:sp>
    </p:spTree>
    <p:extLst>
      <p:ext uri="{BB962C8B-B14F-4D97-AF65-F5344CB8AC3E}">
        <p14:creationId xmlns:p14="http://schemas.microsoft.com/office/powerpoint/2010/main" val="2102848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GB" sz="6000" dirty="0" smtClean="0">
                <a:latin typeface="Comic Sans MS" pitchFamily="66" charset="0"/>
              </a:rPr>
              <a:t>Blending</a:t>
            </a:r>
            <a:endParaRPr lang="en-GB" sz="60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784976" cy="506117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GB" sz="4000" dirty="0" smtClean="0">
                <a:latin typeface="Comic Sans MS" pitchFamily="66" charset="0"/>
              </a:rPr>
              <a:t>Building words from phonemes to read.</a:t>
            </a:r>
          </a:p>
          <a:p>
            <a:pPr algn="ctr">
              <a:buNone/>
            </a:pPr>
            <a:r>
              <a:rPr lang="en-GB" sz="13000" dirty="0" smtClean="0">
                <a:latin typeface="Comic Sans MS" pitchFamily="66" charset="0"/>
              </a:rPr>
              <a:t>c  a  t</a:t>
            </a:r>
          </a:p>
          <a:p>
            <a:pPr algn="ctr">
              <a:buNone/>
            </a:pPr>
            <a:r>
              <a:rPr lang="en-GB" sz="13000" dirty="0" smtClean="0">
                <a:latin typeface="Comic Sans MS" pitchFamily="66" charset="0"/>
              </a:rPr>
              <a:t>cat</a:t>
            </a:r>
          </a:p>
          <a:p>
            <a:pPr>
              <a:buNone/>
            </a:pPr>
            <a:endParaRPr lang="en-GB" sz="7200" dirty="0">
              <a:latin typeface="Comic Sans MS" pitchFamily="66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2627784" y="458112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4499992" y="458112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6228184" y="458112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GB" sz="6000" dirty="0" smtClean="0">
                <a:latin typeface="Comic Sans MS" pitchFamily="66" charset="0"/>
              </a:rPr>
              <a:t>Segmenting</a:t>
            </a:r>
            <a:endParaRPr lang="en-GB" sz="60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784976" cy="5061176"/>
          </a:xfrm>
        </p:spPr>
        <p:txBody>
          <a:bodyPr>
            <a:noAutofit/>
          </a:bodyPr>
          <a:lstStyle/>
          <a:p>
            <a:r>
              <a:rPr lang="en-GB" sz="3600" dirty="0" smtClean="0">
                <a:latin typeface="Comic Sans MS" pitchFamily="66" charset="0"/>
              </a:rPr>
              <a:t>Breaking down words for spelling.</a:t>
            </a:r>
          </a:p>
          <a:p>
            <a:pPr algn="ctr">
              <a:buNone/>
            </a:pPr>
            <a:r>
              <a:rPr lang="en-GB" sz="13000" dirty="0" smtClean="0">
                <a:latin typeface="Comic Sans MS" pitchFamily="66" charset="0"/>
              </a:rPr>
              <a:t>cat</a:t>
            </a:r>
          </a:p>
          <a:p>
            <a:pPr algn="ctr">
              <a:buNone/>
            </a:pPr>
            <a:r>
              <a:rPr lang="en-GB" sz="13000" dirty="0" smtClean="0">
                <a:latin typeface="Comic Sans MS" pitchFamily="66" charset="0"/>
              </a:rPr>
              <a:t>c  a  t</a:t>
            </a:r>
          </a:p>
          <a:p>
            <a:pPr>
              <a:buNone/>
            </a:pPr>
            <a:endParaRPr lang="en-GB" sz="7200" dirty="0">
              <a:latin typeface="Comic Sans MS" pitchFamily="66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2627784" y="5949280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4499992" y="5949280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6228184" y="58772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dirty="0" smtClean="0">
                <a:latin typeface="Comic Sans MS" pitchFamily="66" charset="0"/>
              </a:rPr>
              <a:t>Phase 3</a:t>
            </a:r>
            <a:endParaRPr lang="en-GB" sz="60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496944" cy="5061176"/>
          </a:xfrm>
        </p:spPr>
        <p:txBody>
          <a:bodyPr>
            <a:normAutofit/>
          </a:bodyPr>
          <a:lstStyle/>
          <a:p>
            <a:r>
              <a:rPr lang="en-GB" sz="4400" b="1" dirty="0" smtClean="0">
                <a:latin typeface="Comic Sans MS" pitchFamily="66" charset="0"/>
              </a:rPr>
              <a:t>Set 6:</a:t>
            </a:r>
            <a:r>
              <a:rPr lang="en-GB" sz="4400" dirty="0" smtClean="0">
                <a:latin typeface="Comic Sans MS" pitchFamily="66" charset="0"/>
              </a:rPr>
              <a:t> j, v, w, x</a:t>
            </a:r>
          </a:p>
          <a:p>
            <a:r>
              <a:rPr lang="en-GB" sz="4400" b="1" dirty="0" smtClean="0">
                <a:latin typeface="Comic Sans MS" pitchFamily="66" charset="0"/>
              </a:rPr>
              <a:t>Set 7</a:t>
            </a:r>
            <a:r>
              <a:rPr lang="en-GB" sz="4400" dirty="0" smtClean="0">
                <a:latin typeface="Comic Sans MS" pitchFamily="66" charset="0"/>
              </a:rPr>
              <a:t>: y, z, </a:t>
            </a:r>
            <a:r>
              <a:rPr lang="en-GB" sz="4400" dirty="0" err="1" smtClean="0">
                <a:latin typeface="Comic Sans MS" pitchFamily="66" charset="0"/>
              </a:rPr>
              <a:t>zz</a:t>
            </a:r>
            <a:r>
              <a:rPr lang="en-GB" sz="4400" dirty="0" smtClean="0">
                <a:latin typeface="Comic Sans MS" pitchFamily="66" charset="0"/>
              </a:rPr>
              <a:t>, </a:t>
            </a:r>
            <a:r>
              <a:rPr lang="en-GB" sz="4400" dirty="0" err="1" smtClean="0">
                <a:latin typeface="Comic Sans MS" pitchFamily="66" charset="0"/>
              </a:rPr>
              <a:t>qu</a:t>
            </a:r>
            <a:endParaRPr lang="en-GB" sz="4400" dirty="0" smtClean="0">
              <a:latin typeface="Comic Sans MS" pitchFamily="66" charset="0"/>
            </a:endParaRPr>
          </a:p>
          <a:p>
            <a:r>
              <a:rPr lang="en-GB" sz="4400" b="1" dirty="0" smtClean="0">
                <a:latin typeface="Comic Sans MS" pitchFamily="66" charset="0"/>
              </a:rPr>
              <a:t>Consonant digraphs</a:t>
            </a:r>
            <a:r>
              <a:rPr lang="en-GB" sz="4400" dirty="0" smtClean="0">
                <a:latin typeface="Comic Sans MS" pitchFamily="66" charset="0"/>
              </a:rPr>
              <a:t>: </a:t>
            </a:r>
            <a:r>
              <a:rPr lang="en-GB" sz="4400" dirty="0" err="1" smtClean="0">
                <a:latin typeface="Comic Sans MS" pitchFamily="66" charset="0"/>
              </a:rPr>
              <a:t>ch</a:t>
            </a:r>
            <a:r>
              <a:rPr lang="en-GB" sz="4400" dirty="0" smtClean="0">
                <a:latin typeface="Comic Sans MS" pitchFamily="66" charset="0"/>
              </a:rPr>
              <a:t>, </a:t>
            </a:r>
            <a:r>
              <a:rPr lang="en-GB" sz="4400" dirty="0" err="1" smtClean="0">
                <a:latin typeface="Comic Sans MS" pitchFamily="66" charset="0"/>
              </a:rPr>
              <a:t>sh</a:t>
            </a:r>
            <a:r>
              <a:rPr lang="en-GB" sz="4400" dirty="0" smtClean="0">
                <a:latin typeface="Comic Sans MS" pitchFamily="66" charset="0"/>
              </a:rPr>
              <a:t>, </a:t>
            </a:r>
            <a:r>
              <a:rPr lang="en-GB" sz="4400" dirty="0" err="1" smtClean="0">
                <a:latin typeface="Comic Sans MS" pitchFamily="66" charset="0"/>
              </a:rPr>
              <a:t>th</a:t>
            </a:r>
            <a:r>
              <a:rPr lang="en-GB" sz="4400" dirty="0" smtClean="0">
                <a:latin typeface="Comic Sans MS" pitchFamily="66" charset="0"/>
              </a:rPr>
              <a:t>, </a:t>
            </a:r>
            <a:r>
              <a:rPr lang="en-GB" sz="4400" dirty="0" err="1" smtClean="0">
                <a:latin typeface="Comic Sans MS" pitchFamily="66" charset="0"/>
              </a:rPr>
              <a:t>ng</a:t>
            </a:r>
            <a:endParaRPr lang="en-GB" sz="4400" dirty="0" smtClean="0">
              <a:latin typeface="Comic Sans MS" pitchFamily="66" charset="0"/>
            </a:endParaRPr>
          </a:p>
          <a:p>
            <a:r>
              <a:rPr lang="en-GB" sz="4400" b="1" dirty="0" smtClean="0">
                <a:latin typeface="Comic Sans MS" pitchFamily="66" charset="0"/>
              </a:rPr>
              <a:t>Vowel digraphs</a:t>
            </a:r>
            <a:r>
              <a:rPr lang="en-GB" sz="4400" dirty="0" smtClean="0">
                <a:latin typeface="Comic Sans MS" pitchFamily="66" charset="0"/>
              </a:rPr>
              <a:t>: </a:t>
            </a:r>
            <a:r>
              <a:rPr lang="en-GB" sz="4400" dirty="0" err="1" smtClean="0">
                <a:latin typeface="Comic Sans MS" pitchFamily="66" charset="0"/>
              </a:rPr>
              <a:t>ai</a:t>
            </a:r>
            <a:r>
              <a:rPr lang="en-GB" sz="4400" dirty="0" smtClean="0">
                <a:latin typeface="Comic Sans MS" pitchFamily="66" charset="0"/>
              </a:rPr>
              <a:t>, </a:t>
            </a:r>
            <a:r>
              <a:rPr lang="en-GB" sz="4400" dirty="0" err="1" smtClean="0">
                <a:latin typeface="Comic Sans MS" pitchFamily="66" charset="0"/>
              </a:rPr>
              <a:t>ee</a:t>
            </a:r>
            <a:r>
              <a:rPr lang="en-GB" sz="4400" dirty="0" smtClean="0">
                <a:latin typeface="Comic Sans MS" pitchFamily="66" charset="0"/>
              </a:rPr>
              <a:t>, </a:t>
            </a:r>
            <a:r>
              <a:rPr lang="en-GB" sz="4400" dirty="0" err="1" smtClean="0">
                <a:latin typeface="Comic Sans MS" pitchFamily="66" charset="0"/>
              </a:rPr>
              <a:t>igh</a:t>
            </a:r>
            <a:r>
              <a:rPr lang="en-GB" sz="4400" dirty="0" smtClean="0">
                <a:latin typeface="Comic Sans MS" pitchFamily="66" charset="0"/>
              </a:rPr>
              <a:t>, </a:t>
            </a:r>
            <a:r>
              <a:rPr lang="en-GB" sz="4400" dirty="0" err="1" smtClean="0">
                <a:latin typeface="Comic Sans MS" pitchFamily="66" charset="0"/>
              </a:rPr>
              <a:t>oa</a:t>
            </a:r>
            <a:r>
              <a:rPr lang="en-GB" sz="4400" dirty="0" smtClean="0">
                <a:latin typeface="Comic Sans MS" pitchFamily="66" charset="0"/>
              </a:rPr>
              <a:t>, </a:t>
            </a:r>
            <a:r>
              <a:rPr lang="en-GB" sz="4400" dirty="0" err="1" smtClean="0">
                <a:latin typeface="Comic Sans MS" pitchFamily="66" charset="0"/>
              </a:rPr>
              <a:t>oo</a:t>
            </a:r>
            <a:r>
              <a:rPr lang="en-GB" sz="4400" dirty="0" smtClean="0">
                <a:latin typeface="Comic Sans MS" pitchFamily="66" charset="0"/>
              </a:rPr>
              <a:t>, </a:t>
            </a:r>
            <a:r>
              <a:rPr lang="en-GB" sz="4400" dirty="0" err="1" smtClean="0">
                <a:latin typeface="Comic Sans MS" pitchFamily="66" charset="0"/>
              </a:rPr>
              <a:t>ar</a:t>
            </a:r>
            <a:r>
              <a:rPr lang="en-GB" sz="4400" dirty="0" smtClean="0">
                <a:latin typeface="Comic Sans MS" pitchFamily="66" charset="0"/>
              </a:rPr>
              <a:t>, or, </a:t>
            </a:r>
            <a:r>
              <a:rPr lang="en-GB" sz="4400" dirty="0" err="1" smtClean="0">
                <a:latin typeface="Comic Sans MS" pitchFamily="66" charset="0"/>
              </a:rPr>
              <a:t>ur</a:t>
            </a:r>
            <a:r>
              <a:rPr lang="en-GB" sz="4400" dirty="0" smtClean="0">
                <a:latin typeface="Comic Sans MS" pitchFamily="66" charset="0"/>
              </a:rPr>
              <a:t>, </a:t>
            </a:r>
            <a:r>
              <a:rPr lang="en-GB" sz="4400" dirty="0" err="1" smtClean="0">
                <a:latin typeface="Comic Sans MS" pitchFamily="66" charset="0"/>
              </a:rPr>
              <a:t>ow</a:t>
            </a:r>
            <a:r>
              <a:rPr lang="en-GB" sz="4400" dirty="0" smtClean="0">
                <a:latin typeface="Comic Sans MS" pitchFamily="66" charset="0"/>
              </a:rPr>
              <a:t>, </a:t>
            </a:r>
            <a:r>
              <a:rPr lang="en-GB" sz="4400" dirty="0" err="1" smtClean="0">
                <a:latin typeface="Comic Sans MS" pitchFamily="66" charset="0"/>
              </a:rPr>
              <a:t>oi</a:t>
            </a:r>
            <a:r>
              <a:rPr lang="en-GB" sz="4400" dirty="0" smtClean="0">
                <a:latin typeface="Comic Sans MS" pitchFamily="66" charset="0"/>
              </a:rPr>
              <a:t>, ear, air, </a:t>
            </a:r>
            <a:r>
              <a:rPr lang="en-GB" sz="4400" dirty="0" err="1" smtClean="0">
                <a:latin typeface="Comic Sans MS" pitchFamily="66" charset="0"/>
              </a:rPr>
              <a:t>ure</a:t>
            </a:r>
            <a:r>
              <a:rPr lang="en-GB" sz="4400" dirty="0" smtClean="0">
                <a:latin typeface="Comic Sans MS" pitchFamily="66" charset="0"/>
              </a:rPr>
              <a:t>, </a:t>
            </a:r>
            <a:r>
              <a:rPr lang="en-GB" sz="4400" dirty="0" err="1" smtClean="0">
                <a:latin typeface="Comic Sans MS" pitchFamily="66" charset="0"/>
              </a:rPr>
              <a:t>er</a:t>
            </a:r>
            <a:endParaRPr lang="en-GB" sz="44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</a:pPr>
            <a:endParaRPr lang="en-GB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9592" y="692696"/>
            <a:ext cx="79208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latin typeface="Comic Sans MS" panose="030F0702030302020204" pitchFamily="66" charset="0"/>
              </a:rPr>
              <a:t>Throughout phase 3:</a:t>
            </a:r>
          </a:p>
          <a:p>
            <a:endParaRPr lang="en-GB" sz="32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Comic Sans MS" panose="030F0702030302020204" pitchFamily="66" charset="0"/>
              </a:rPr>
              <a:t>We </a:t>
            </a:r>
            <a:r>
              <a:rPr lang="en-GB" sz="3200" dirty="0">
                <a:latin typeface="Comic Sans MS" panose="030F0702030302020204" pitchFamily="66" charset="0"/>
              </a:rPr>
              <a:t>consistently work </a:t>
            </a:r>
            <a:r>
              <a:rPr lang="en-GB" sz="3200" dirty="0" smtClean="0">
                <a:latin typeface="Comic Sans MS" panose="030F0702030302020204" pitchFamily="66" charset="0"/>
              </a:rPr>
              <a:t>on </a:t>
            </a:r>
            <a:r>
              <a:rPr lang="en-GB" sz="3200" dirty="0">
                <a:latin typeface="Comic Sans MS" panose="030F0702030302020204" pitchFamily="66" charset="0"/>
              </a:rPr>
              <a:t>blending </a:t>
            </a:r>
            <a:r>
              <a:rPr lang="en-GB" sz="3200" dirty="0" smtClean="0">
                <a:latin typeface="Comic Sans MS" panose="030F0702030302020204" pitchFamily="66" charset="0"/>
              </a:rPr>
              <a:t>and segmenting of words. Bingo, matching games, threading.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Comic Sans MS" panose="030F0702030302020204" pitchFamily="66" charset="0"/>
              </a:rPr>
              <a:t>We teach the children the tricky words within the phase. </a:t>
            </a:r>
            <a:endParaRPr lang="en-GB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2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GB" sz="6000" dirty="0" smtClean="0">
                <a:latin typeface="Comic Sans MS" pitchFamily="66" charset="0"/>
              </a:rPr>
              <a:t>Blending</a:t>
            </a:r>
            <a:endParaRPr lang="en-GB" sz="60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784976" cy="506117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GB" sz="13000" dirty="0" err="1" smtClean="0">
                <a:latin typeface="Comic Sans MS" pitchFamily="66" charset="0"/>
              </a:rPr>
              <a:t>Qu</a:t>
            </a:r>
            <a:r>
              <a:rPr lang="en-GB" sz="13000" dirty="0" smtClean="0">
                <a:latin typeface="Comic Sans MS" pitchFamily="66" charset="0"/>
              </a:rPr>
              <a:t>  </a:t>
            </a:r>
            <a:r>
              <a:rPr lang="en-GB" sz="13000" dirty="0" err="1" smtClean="0">
                <a:latin typeface="Comic Sans MS" pitchFamily="66" charset="0"/>
              </a:rPr>
              <a:t>ee</a:t>
            </a:r>
            <a:r>
              <a:rPr lang="en-GB" sz="13000" dirty="0" smtClean="0">
                <a:latin typeface="Comic Sans MS" pitchFamily="66" charset="0"/>
              </a:rPr>
              <a:t>  n</a:t>
            </a:r>
          </a:p>
          <a:p>
            <a:pPr algn="ctr">
              <a:buNone/>
            </a:pPr>
            <a:r>
              <a:rPr lang="en-GB" sz="13000" dirty="0" smtClean="0">
                <a:latin typeface="Comic Sans MS" pitchFamily="66" charset="0"/>
              </a:rPr>
              <a:t>queen</a:t>
            </a:r>
          </a:p>
          <a:p>
            <a:pPr>
              <a:buNone/>
            </a:pPr>
            <a:endParaRPr lang="en-GB" sz="7200" dirty="0">
              <a:latin typeface="Comic Sans MS" pitchFamily="66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2267744" y="3429000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5148064" y="328498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7524328" y="328498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GB" sz="6000" dirty="0" smtClean="0">
                <a:latin typeface="Comic Sans MS" pitchFamily="66" charset="0"/>
              </a:rPr>
              <a:t>Segmenting</a:t>
            </a:r>
            <a:endParaRPr lang="en-GB" sz="60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784976" cy="506117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GB" sz="13000" dirty="0" smtClean="0">
                <a:latin typeface="Comic Sans MS" pitchFamily="66" charset="0"/>
              </a:rPr>
              <a:t>Queen</a:t>
            </a:r>
          </a:p>
          <a:p>
            <a:pPr algn="ctr">
              <a:buNone/>
            </a:pPr>
            <a:r>
              <a:rPr lang="en-GB" sz="13000" dirty="0" err="1" smtClean="0">
                <a:latin typeface="Comic Sans MS" pitchFamily="66" charset="0"/>
              </a:rPr>
              <a:t>qu</a:t>
            </a:r>
            <a:r>
              <a:rPr lang="en-GB" sz="13000" dirty="0" smtClean="0">
                <a:latin typeface="Comic Sans MS" pitchFamily="66" charset="0"/>
              </a:rPr>
              <a:t>  </a:t>
            </a:r>
            <a:r>
              <a:rPr lang="en-GB" sz="13000" dirty="0" err="1" smtClean="0">
                <a:latin typeface="Comic Sans MS" pitchFamily="66" charset="0"/>
              </a:rPr>
              <a:t>ee</a:t>
            </a:r>
            <a:r>
              <a:rPr lang="en-GB" sz="13000" dirty="0" smtClean="0">
                <a:latin typeface="Comic Sans MS" pitchFamily="66" charset="0"/>
              </a:rPr>
              <a:t>  n</a:t>
            </a:r>
          </a:p>
          <a:p>
            <a:pPr>
              <a:buNone/>
            </a:pPr>
            <a:endParaRPr lang="en-GB" sz="7200" dirty="0">
              <a:latin typeface="Comic Sans MS" pitchFamily="66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907704" y="580526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4499992" y="5589240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7164288" y="5589240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dirty="0" smtClean="0">
                <a:latin typeface="Comic Sans MS" pitchFamily="66" charset="0"/>
              </a:rPr>
              <a:t>Phase 4</a:t>
            </a:r>
            <a:endParaRPr lang="en-GB" sz="60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496944" cy="5061176"/>
          </a:xfrm>
        </p:spPr>
        <p:txBody>
          <a:bodyPr>
            <a:normAutofit fontScale="92500" lnSpcReduction="20000"/>
          </a:bodyPr>
          <a:lstStyle/>
          <a:p>
            <a:r>
              <a:rPr lang="en-GB" sz="5400" dirty="0" smtClean="0">
                <a:latin typeface="Comic Sans MS" pitchFamily="66" charset="0"/>
              </a:rPr>
              <a:t>This phase consolidates what the children have learnt in the previous phases, along with teaching them how to read longer words.</a:t>
            </a:r>
          </a:p>
          <a:p>
            <a:r>
              <a:rPr lang="en-GB" sz="3900" dirty="0" smtClean="0">
                <a:latin typeface="Comic Sans MS" pitchFamily="66" charset="0"/>
              </a:rPr>
              <a:t>We aim for FS children to have finished phase 4 by the end of EYFS. </a:t>
            </a:r>
            <a:endParaRPr lang="en-GB" sz="39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dirty="0" smtClean="0">
                <a:latin typeface="Comic Sans MS" pitchFamily="66" charset="0"/>
              </a:rPr>
              <a:t>Phase 5</a:t>
            </a:r>
            <a:endParaRPr lang="en-GB" sz="60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784976" cy="5061176"/>
          </a:xfrm>
        </p:spPr>
        <p:txBody>
          <a:bodyPr>
            <a:noAutofit/>
          </a:bodyPr>
          <a:lstStyle/>
          <a:p>
            <a:r>
              <a:rPr lang="en-GB" sz="3200" dirty="0" smtClean="0">
                <a:latin typeface="Comic Sans MS" pitchFamily="66" charset="0"/>
              </a:rPr>
              <a:t>Children will be taught new graphemes. </a:t>
            </a:r>
          </a:p>
          <a:p>
            <a:endParaRPr lang="en-GB" sz="3200" b="1" dirty="0">
              <a:latin typeface="Comic Sans MS" pitchFamily="66" charset="0"/>
            </a:endParaRPr>
          </a:p>
          <a:p>
            <a:r>
              <a:rPr lang="en-GB" sz="3200" b="1" dirty="0" smtClean="0">
                <a:latin typeface="Comic Sans MS" pitchFamily="66" charset="0"/>
              </a:rPr>
              <a:t>Vowel digraphs: </a:t>
            </a:r>
            <a:r>
              <a:rPr lang="en-GB" sz="3200" dirty="0" err="1" smtClean="0">
                <a:latin typeface="Comic Sans MS" pitchFamily="66" charset="0"/>
              </a:rPr>
              <a:t>wh</a:t>
            </a:r>
            <a:r>
              <a:rPr lang="en-GB" sz="3200" dirty="0" smtClean="0">
                <a:latin typeface="Comic Sans MS" pitchFamily="66" charset="0"/>
              </a:rPr>
              <a:t>, ph, ay, </a:t>
            </a:r>
            <a:r>
              <a:rPr lang="en-GB" sz="3200" dirty="0" err="1" smtClean="0">
                <a:latin typeface="Comic Sans MS" pitchFamily="66" charset="0"/>
              </a:rPr>
              <a:t>ou</a:t>
            </a:r>
            <a:r>
              <a:rPr lang="en-GB" sz="3200" dirty="0" smtClean="0">
                <a:latin typeface="Comic Sans MS" pitchFamily="66" charset="0"/>
              </a:rPr>
              <a:t>, </a:t>
            </a:r>
            <a:r>
              <a:rPr lang="en-GB" sz="3200" dirty="0" err="1" smtClean="0">
                <a:latin typeface="Comic Sans MS" pitchFamily="66" charset="0"/>
              </a:rPr>
              <a:t>ie</a:t>
            </a:r>
            <a:r>
              <a:rPr lang="en-GB" sz="3200" dirty="0" smtClean="0">
                <a:latin typeface="Comic Sans MS" pitchFamily="66" charset="0"/>
              </a:rPr>
              <a:t>, ea, oy, </a:t>
            </a:r>
            <a:r>
              <a:rPr lang="en-GB" sz="3200" dirty="0" err="1" smtClean="0">
                <a:latin typeface="Comic Sans MS" pitchFamily="66" charset="0"/>
              </a:rPr>
              <a:t>ir</a:t>
            </a:r>
            <a:r>
              <a:rPr lang="en-GB" sz="3200" dirty="0" smtClean="0">
                <a:latin typeface="Comic Sans MS" pitchFamily="66" charset="0"/>
              </a:rPr>
              <a:t>, </a:t>
            </a:r>
            <a:r>
              <a:rPr lang="en-GB" sz="3200" dirty="0" err="1" smtClean="0">
                <a:latin typeface="Comic Sans MS" pitchFamily="66" charset="0"/>
              </a:rPr>
              <a:t>ue</a:t>
            </a:r>
            <a:r>
              <a:rPr lang="en-GB" sz="3200" dirty="0" smtClean="0">
                <a:latin typeface="Comic Sans MS" pitchFamily="66" charset="0"/>
              </a:rPr>
              <a:t>, aw, </a:t>
            </a:r>
            <a:r>
              <a:rPr lang="en-GB" sz="3200" dirty="0" err="1" smtClean="0">
                <a:latin typeface="Comic Sans MS" pitchFamily="66" charset="0"/>
              </a:rPr>
              <a:t>ew</a:t>
            </a:r>
            <a:r>
              <a:rPr lang="en-GB" sz="3200" dirty="0" smtClean="0">
                <a:latin typeface="Comic Sans MS" pitchFamily="66" charset="0"/>
              </a:rPr>
              <a:t>, </a:t>
            </a:r>
            <a:r>
              <a:rPr lang="en-GB" sz="3200" dirty="0" err="1" smtClean="0">
                <a:latin typeface="Comic Sans MS" pitchFamily="66" charset="0"/>
              </a:rPr>
              <a:t>oe</a:t>
            </a:r>
            <a:r>
              <a:rPr lang="en-GB" sz="3200" dirty="0" smtClean="0">
                <a:latin typeface="Comic Sans MS" pitchFamily="66" charset="0"/>
              </a:rPr>
              <a:t>, au</a:t>
            </a:r>
          </a:p>
          <a:p>
            <a:r>
              <a:rPr lang="en-GB" sz="3200" b="1" dirty="0" smtClean="0">
                <a:latin typeface="Comic Sans MS" pitchFamily="66" charset="0"/>
              </a:rPr>
              <a:t> Split digraphs: </a:t>
            </a:r>
            <a:r>
              <a:rPr lang="en-GB" sz="3200" dirty="0" err="1" smtClean="0">
                <a:latin typeface="Comic Sans MS" pitchFamily="66" charset="0"/>
              </a:rPr>
              <a:t>a_e</a:t>
            </a:r>
            <a:r>
              <a:rPr lang="en-GB" sz="3200" dirty="0" smtClean="0">
                <a:latin typeface="Comic Sans MS" pitchFamily="66" charset="0"/>
              </a:rPr>
              <a:t>, </a:t>
            </a:r>
            <a:r>
              <a:rPr lang="en-GB" sz="3200" dirty="0" err="1" smtClean="0">
                <a:latin typeface="Comic Sans MS" pitchFamily="66" charset="0"/>
              </a:rPr>
              <a:t>e_e</a:t>
            </a:r>
            <a:r>
              <a:rPr lang="en-GB" sz="3200" dirty="0" smtClean="0">
                <a:latin typeface="Comic Sans MS" pitchFamily="66" charset="0"/>
              </a:rPr>
              <a:t>, </a:t>
            </a:r>
            <a:r>
              <a:rPr lang="en-GB" sz="3200" dirty="0" err="1" smtClean="0">
                <a:latin typeface="Comic Sans MS" pitchFamily="66" charset="0"/>
              </a:rPr>
              <a:t>i_e</a:t>
            </a:r>
            <a:r>
              <a:rPr lang="en-GB" sz="3200" dirty="0" smtClean="0">
                <a:latin typeface="Comic Sans MS" pitchFamily="66" charset="0"/>
              </a:rPr>
              <a:t>, </a:t>
            </a:r>
            <a:r>
              <a:rPr lang="en-GB" sz="3200" dirty="0" err="1" smtClean="0">
                <a:latin typeface="Comic Sans MS" pitchFamily="66" charset="0"/>
              </a:rPr>
              <a:t>o_e</a:t>
            </a:r>
            <a:r>
              <a:rPr lang="en-GB" sz="3200" dirty="0" smtClean="0">
                <a:latin typeface="Comic Sans MS" pitchFamily="66" charset="0"/>
              </a:rPr>
              <a:t>, </a:t>
            </a:r>
            <a:r>
              <a:rPr lang="en-GB" sz="3200" dirty="0" err="1" smtClean="0">
                <a:latin typeface="Comic Sans MS" pitchFamily="66" charset="0"/>
              </a:rPr>
              <a:t>u_e</a:t>
            </a:r>
            <a:endParaRPr lang="en-GB" sz="32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9592" y="692696"/>
            <a:ext cx="792088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latin typeface="Comic Sans MS" panose="030F0702030302020204" pitchFamily="66" charset="0"/>
              </a:rPr>
              <a:t>Throughout phase 5:</a:t>
            </a:r>
          </a:p>
          <a:p>
            <a:endParaRPr lang="en-GB" sz="32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Comic Sans MS" panose="030F0702030302020204" pitchFamily="66" charset="0"/>
              </a:rPr>
              <a:t>We </a:t>
            </a:r>
            <a:r>
              <a:rPr lang="en-GB" sz="3200" dirty="0">
                <a:latin typeface="Comic Sans MS" panose="030F0702030302020204" pitchFamily="66" charset="0"/>
              </a:rPr>
              <a:t>consistently work </a:t>
            </a:r>
            <a:r>
              <a:rPr lang="en-GB" sz="3200" dirty="0" smtClean="0">
                <a:latin typeface="Comic Sans MS" panose="030F0702030302020204" pitchFamily="66" charset="0"/>
              </a:rPr>
              <a:t>on </a:t>
            </a:r>
            <a:r>
              <a:rPr lang="en-GB" sz="3200" dirty="0">
                <a:latin typeface="Comic Sans MS" panose="030F0702030302020204" pitchFamily="66" charset="0"/>
              </a:rPr>
              <a:t>blending </a:t>
            </a:r>
            <a:r>
              <a:rPr lang="en-GB" sz="3200" dirty="0" smtClean="0">
                <a:latin typeface="Comic Sans MS" panose="030F0702030302020204" pitchFamily="66" charset="0"/>
              </a:rPr>
              <a:t>and segmenting of words. Bingo, matching games, threading.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Comic Sans MS" panose="030F0702030302020204" pitchFamily="66" charset="0"/>
              </a:rPr>
              <a:t>We teach the children the tricky words within the phase. </a:t>
            </a:r>
            <a:endParaRPr lang="en-GB" sz="32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Comic Sans MS" panose="030F0702030302020204" pitchFamily="66" charset="0"/>
              </a:rPr>
              <a:t>Weekly spellings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Comic Sans MS" panose="030F0702030302020204" pitchFamily="66" charset="0"/>
              </a:rPr>
              <a:t>Children need to be secure in phase </a:t>
            </a:r>
            <a:r>
              <a:rPr lang="en-GB" sz="3200" dirty="0" smtClean="0">
                <a:latin typeface="Comic Sans MS" panose="030F0702030302020204" pitchFamily="66" charset="0"/>
              </a:rPr>
              <a:t>3,4 and 5 </a:t>
            </a:r>
            <a:r>
              <a:rPr lang="en-GB" sz="3200" dirty="0">
                <a:latin typeface="Comic Sans MS" panose="030F0702030302020204" pitchFamily="66" charset="0"/>
              </a:rPr>
              <a:t>to be able to pass the phonic test at the end of year 1.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54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dirty="0" smtClean="0">
                <a:latin typeface="Comic Sans MS" pitchFamily="66" charset="0"/>
              </a:rPr>
              <a:t>Year 1 Phonics Test – Pass usually 32/40.</a:t>
            </a:r>
            <a:endParaRPr lang="en-GB" sz="4000" dirty="0">
              <a:latin typeface="Comic Sans MS" pitchFamily="66" charset="0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 l="16322" t="23250" r="51579" b="8829"/>
          <a:stretch>
            <a:fillRect/>
          </a:stretch>
        </p:blipFill>
        <p:spPr bwMode="auto">
          <a:xfrm>
            <a:off x="4572000" y="1628800"/>
            <a:ext cx="4176464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 l="16241" t="23422" r="51660" b="7672"/>
          <a:stretch>
            <a:fillRect/>
          </a:stretch>
        </p:blipFill>
        <p:spPr bwMode="auto">
          <a:xfrm>
            <a:off x="179512" y="1628800"/>
            <a:ext cx="4176464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6000" dirty="0" smtClean="0">
                <a:latin typeface="Comic Sans MS" pitchFamily="66" charset="0"/>
              </a:rPr>
              <a:t>Phase 6/Spelling programme</a:t>
            </a:r>
            <a:endParaRPr lang="en-GB" sz="60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784976" cy="5061176"/>
          </a:xfrm>
        </p:spPr>
        <p:txBody>
          <a:bodyPr>
            <a:noAutofit/>
          </a:bodyPr>
          <a:lstStyle/>
          <a:p>
            <a:r>
              <a:rPr lang="en-GB" sz="4000" dirty="0" smtClean="0">
                <a:latin typeface="Comic Sans MS" pitchFamily="66" charset="0"/>
              </a:rPr>
              <a:t>The focus is on learning spelling rules for suffixes.</a:t>
            </a:r>
          </a:p>
          <a:p>
            <a:endParaRPr lang="en-GB" sz="40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GB" sz="4000" b="1" dirty="0" smtClean="0">
                <a:latin typeface="Comic Sans MS" pitchFamily="66" charset="0"/>
              </a:rPr>
              <a:t>-s   	-</a:t>
            </a:r>
            <a:r>
              <a:rPr lang="en-GB" sz="4000" b="1" dirty="0" err="1" smtClean="0">
                <a:latin typeface="Comic Sans MS" pitchFamily="66" charset="0"/>
              </a:rPr>
              <a:t>es</a:t>
            </a:r>
            <a:r>
              <a:rPr lang="en-GB" sz="4000" b="1" dirty="0" smtClean="0">
                <a:latin typeface="Comic Sans MS" pitchFamily="66" charset="0"/>
              </a:rPr>
              <a:t> 	-</a:t>
            </a:r>
            <a:r>
              <a:rPr lang="en-GB" sz="4000" b="1" dirty="0" err="1" smtClean="0">
                <a:latin typeface="Comic Sans MS" pitchFamily="66" charset="0"/>
              </a:rPr>
              <a:t>ing</a:t>
            </a:r>
            <a:r>
              <a:rPr lang="en-GB" sz="4000" b="1" dirty="0" smtClean="0">
                <a:latin typeface="Comic Sans MS" pitchFamily="66" charset="0"/>
              </a:rPr>
              <a:t>       -</a:t>
            </a:r>
            <a:r>
              <a:rPr lang="en-GB" sz="4000" b="1" dirty="0" err="1" smtClean="0">
                <a:latin typeface="Comic Sans MS" pitchFamily="66" charset="0"/>
              </a:rPr>
              <a:t>ed</a:t>
            </a:r>
            <a:endParaRPr lang="en-GB" sz="40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GB" sz="4000" b="1" dirty="0" smtClean="0">
                <a:latin typeface="Comic Sans MS" pitchFamily="66" charset="0"/>
              </a:rPr>
              <a:t>-</a:t>
            </a:r>
            <a:r>
              <a:rPr lang="en-GB" sz="4000" b="1" dirty="0" err="1" smtClean="0">
                <a:latin typeface="Comic Sans MS" pitchFamily="66" charset="0"/>
              </a:rPr>
              <a:t>er</a:t>
            </a:r>
            <a:r>
              <a:rPr lang="en-GB" sz="4000" b="1" dirty="0" smtClean="0">
                <a:latin typeface="Comic Sans MS" pitchFamily="66" charset="0"/>
              </a:rPr>
              <a:t> 	-</a:t>
            </a:r>
            <a:r>
              <a:rPr lang="en-GB" sz="4000" b="1" dirty="0" err="1" smtClean="0">
                <a:latin typeface="Comic Sans MS" pitchFamily="66" charset="0"/>
              </a:rPr>
              <a:t>est</a:t>
            </a:r>
            <a:r>
              <a:rPr lang="en-GB" sz="4000" b="1" dirty="0" smtClean="0">
                <a:latin typeface="Comic Sans MS" pitchFamily="66" charset="0"/>
              </a:rPr>
              <a:t> 	-y 	        -en</a:t>
            </a:r>
            <a:endParaRPr lang="en-GB" sz="40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GB" sz="4000" b="1" dirty="0" smtClean="0">
                <a:latin typeface="Comic Sans MS" pitchFamily="66" charset="0"/>
              </a:rPr>
              <a:t>-</a:t>
            </a:r>
            <a:r>
              <a:rPr lang="en-GB" sz="4000" b="1" dirty="0" err="1" smtClean="0">
                <a:latin typeface="Comic Sans MS" pitchFamily="66" charset="0"/>
              </a:rPr>
              <a:t>ful</a:t>
            </a:r>
            <a:r>
              <a:rPr lang="en-GB" sz="4000" b="1" dirty="0" smtClean="0">
                <a:latin typeface="Comic Sans MS" pitchFamily="66" charset="0"/>
              </a:rPr>
              <a:t>    -</a:t>
            </a:r>
            <a:r>
              <a:rPr lang="en-GB" sz="4000" b="1" dirty="0" err="1" smtClean="0">
                <a:latin typeface="Comic Sans MS" pitchFamily="66" charset="0"/>
              </a:rPr>
              <a:t>ly</a:t>
            </a:r>
            <a:r>
              <a:rPr lang="en-GB" sz="4000" b="1" dirty="0" smtClean="0">
                <a:latin typeface="Comic Sans MS" pitchFamily="66" charset="0"/>
              </a:rPr>
              <a:t> 	-</a:t>
            </a:r>
            <a:r>
              <a:rPr lang="en-GB" sz="4000" b="1" dirty="0" err="1" smtClean="0">
                <a:latin typeface="Comic Sans MS" pitchFamily="66" charset="0"/>
              </a:rPr>
              <a:t>ment</a:t>
            </a:r>
            <a:r>
              <a:rPr lang="en-GB" sz="4000" b="1" dirty="0" smtClean="0">
                <a:latin typeface="Comic Sans MS" pitchFamily="66" charset="0"/>
              </a:rPr>
              <a:t> 		-</a:t>
            </a:r>
            <a:r>
              <a:rPr lang="en-GB" sz="4000" b="1" dirty="0" err="1" smtClean="0">
                <a:latin typeface="Comic Sans MS" pitchFamily="66" charset="0"/>
              </a:rPr>
              <a:t>ness</a:t>
            </a:r>
            <a:endParaRPr lang="en-GB" sz="4000" dirty="0" smtClean="0">
              <a:latin typeface="Comic Sans MS" pitchFamily="66" charset="0"/>
            </a:endParaRPr>
          </a:p>
          <a:p>
            <a:endParaRPr lang="en-GB" sz="4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/>
          <a:lstStyle/>
          <a:p>
            <a:pPr marL="0" indent="0" algn="ctr">
              <a:buNone/>
            </a:pPr>
            <a:r>
              <a:rPr lang="en-GB" sz="3200" u="sng" dirty="0" smtClean="0">
                <a:latin typeface="Comic Sans MS" panose="030F0702030302020204" pitchFamily="66" charset="0"/>
              </a:rPr>
              <a:t>Tricky words</a:t>
            </a:r>
          </a:p>
          <a:p>
            <a:pPr marL="0" indent="0" algn="ctr">
              <a:buNone/>
            </a:pPr>
            <a:endParaRPr lang="en-GB" sz="3200" dirty="0" smtClean="0">
              <a:latin typeface="Comic Sans MS" panose="030F0702030302020204" pitchFamily="66" charset="0"/>
            </a:endParaRPr>
          </a:p>
          <a:p>
            <a:r>
              <a:rPr lang="en-GB" sz="3200" dirty="0" smtClean="0">
                <a:latin typeface="Comic Sans MS" panose="030F0702030302020204" pitchFamily="66" charset="0"/>
              </a:rPr>
              <a:t>Within each phase, the children are taught “tricky words.” These are words which we can’t use our phonics to blend. </a:t>
            </a:r>
          </a:p>
          <a:p>
            <a:endParaRPr lang="en-GB" sz="3200" dirty="0">
              <a:latin typeface="Comic Sans MS" panose="030F0702030302020204" pitchFamily="66" charset="0"/>
            </a:endParaRPr>
          </a:p>
          <a:p>
            <a:r>
              <a:rPr lang="en-GB" sz="3200" dirty="0" smtClean="0">
                <a:latin typeface="Comic Sans MS" panose="030F0702030302020204" pitchFamily="66" charset="0"/>
              </a:rPr>
              <a:t>These words can be found on the hand out</a:t>
            </a:r>
            <a:r>
              <a:rPr lang="en-GB" dirty="0" smtClean="0"/>
              <a:t>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700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>
            <a:normAutofit lnSpcReduction="10000"/>
          </a:bodyPr>
          <a:lstStyle/>
          <a:p>
            <a:r>
              <a:rPr lang="en-GB" sz="2800" dirty="0" smtClean="0">
                <a:latin typeface="Comic Sans MS" panose="030F0702030302020204" pitchFamily="66" charset="0"/>
              </a:rPr>
              <a:t>Phonics is taught daily in EYFS, YR 1 and YR 2. We teach the children in small ability groups. </a:t>
            </a:r>
            <a:r>
              <a:rPr lang="en-GB" sz="2800" dirty="0">
                <a:latin typeface="Comic Sans MS" panose="030F0702030302020204" pitchFamily="66" charset="0"/>
              </a:rPr>
              <a:t>(some year 2 children may have started the spelling programme</a:t>
            </a:r>
            <a:r>
              <a:rPr lang="en-GB" sz="2800" dirty="0" smtClean="0">
                <a:latin typeface="Comic Sans MS" panose="030F0702030302020204" pitchFamily="66" charset="0"/>
              </a:rPr>
              <a:t>)</a:t>
            </a:r>
          </a:p>
          <a:p>
            <a:r>
              <a:rPr lang="en-GB" sz="2800" dirty="0" smtClean="0">
                <a:latin typeface="Comic Sans MS" panose="030F0702030302020204" pitchFamily="66" charset="0"/>
              </a:rPr>
              <a:t>We carry out formal assessments at the end of every half term and move children into groups accordingly. </a:t>
            </a:r>
          </a:p>
          <a:p>
            <a:r>
              <a:rPr lang="en-GB" sz="2800" dirty="0" smtClean="0">
                <a:latin typeface="Comic Sans MS" panose="030F0702030302020204" pitchFamily="66" charset="0"/>
              </a:rPr>
              <a:t>Reading books will reflect the phase that the child is working on so they can read the text by using their phonics. They can also use contextual clues. </a:t>
            </a:r>
          </a:p>
          <a:p>
            <a:r>
              <a:rPr lang="en-GB" sz="2800" dirty="0" smtClean="0">
                <a:latin typeface="Comic Sans MS" panose="030F0702030302020204" pitchFamily="66" charset="0"/>
              </a:rPr>
              <a:t>Phonic mats – to revise the phonemes on a daily basis to help reinforce the learning from the class. </a:t>
            </a:r>
            <a:endParaRPr lang="en-GB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61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dirty="0" smtClean="0">
                <a:latin typeface="Comic Sans MS" pitchFamily="66" charset="0"/>
              </a:rPr>
              <a:t>Resources</a:t>
            </a:r>
            <a:endParaRPr lang="en-GB" sz="4000" dirty="0"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520" y="1484784"/>
            <a:ext cx="856895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dirty="0" smtClean="0">
                <a:latin typeface="Comic Sans MS" pitchFamily="66" charset="0"/>
              </a:rPr>
              <a:t>http://www.phonicsplay.co.uk</a:t>
            </a:r>
            <a:endParaRPr lang="en-GB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 l="27944" t="18329" r="18926" b="13750"/>
          <a:stretch>
            <a:fillRect/>
          </a:stretch>
        </p:blipFill>
        <p:spPr bwMode="auto">
          <a:xfrm>
            <a:off x="323528" y="3140968"/>
            <a:ext cx="4007401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/>
          <a:srcRect l="27863" t="12594" r="18454" b="17516"/>
          <a:stretch>
            <a:fillRect/>
          </a:stretch>
        </p:blipFill>
        <p:spPr bwMode="auto">
          <a:xfrm>
            <a:off x="4716016" y="2708920"/>
            <a:ext cx="3960440" cy="2898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5400" dirty="0" smtClean="0">
                <a:latin typeface="Comic Sans MS" panose="030F0702030302020204" pitchFamily="66" charset="0"/>
              </a:rPr>
              <a:t>Any questions? </a:t>
            </a:r>
            <a:endParaRPr lang="en-GB" sz="5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27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234</TotalTime>
  <Words>663</Words>
  <Application>Microsoft Office PowerPoint</Application>
  <PresentationFormat>On-screen Show (4:3)</PresentationFormat>
  <Paragraphs>86</Paragraphs>
  <Slides>20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Oriel</vt:lpstr>
      <vt:lpstr>PowerPoint Presentation</vt:lpstr>
      <vt:lpstr>PowerPoint Presentation</vt:lpstr>
      <vt:lpstr>Phase 1</vt:lpstr>
      <vt:lpstr>Phase 2</vt:lpstr>
      <vt:lpstr>PowerPoint Presentation</vt:lpstr>
      <vt:lpstr>Blending</vt:lpstr>
      <vt:lpstr>Segmenting</vt:lpstr>
      <vt:lpstr>Phase 3</vt:lpstr>
      <vt:lpstr>PowerPoint Presentation</vt:lpstr>
      <vt:lpstr>Blending</vt:lpstr>
      <vt:lpstr>Segmenting</vt:lpstr>
      <vt:lpstr>Phase 4</vt:lpstr>
      <vt:lpstr>Phase 5</vt:lpstr>
      <vt:lpstr>PowerPoint Presentation</vt:lpstr>
      <vt:lpstr>Year 1 Phonics Test – Pass usually 32/40.</vt:lpstr>
      <vt:lpstr>Phase 6/Spelling programme</vt:lpstr>
      <vt:lpstr>PowerPoint Presentation</vt:lpstr>
      <vt:lpstr>PowerPoint Presentation</vt:lpstr>
      <vt:lpstr>Resources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Rach</dc:creator>
  <cp:lastModifiedBy>Liane</cp:lastModifiedBy>
  <cp:revision>22</cp:revision>
  <dcterms:created xsi:type="dcterms:W3CDTF">2013-03-24T18:14:49Z</dcterms:created>
  <dcterms:modified xsi:type="dcterms:W3CDTF">2019-10-09T07:55:16Z</dcterms:modified>
</cp:coreProperties>
</file>